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35" r:id="rId3"/>
    <p:sldId id="385" r:id="rId4"/>
    <p:sldId id="354" r:id="rId5"/>
    <p:sldId id="428" r:id="rId6"/>
    <p:sldId id="396" r:id="rId7"/>
    <p:sldId id="405" r:id="rId8"/>
    <p:sldId id="429" r:id="rId9"/>
    <p:sldId id="400" r:id="rId10"/>
    <p:sldId id="401" r:id="rId11"/>
    <p:sldId id="427" r:id="rId12"/>
    <p:sldId id="413" r:id="rId13"/>
    <p:sldId id="414" r:id="rId14"/>
    <p:sldId id="402" r:id="rId15"/>
    <p:sldId id="447" r:id="rId16"/>
    <p:sldId id="394" r:id="rId17"/>
    <p:sldId id="358" r:id="rId18"/>
    <p:sldId id="411" r:id="rId19"/>
    <p:sldId id="391" r:id="rId20"/>
    <p:sldId id="448" r:id="rId21"/>
    <p:sldId id="416" r:id="rId22"/>
    <p:sldId id="431" r:id="rId23"/>
    <p:sldId id="342" r:id="rId24"/>
    <p:sldId id="378" r:id="rId25"/>
    <p:sldId id="433" r:id="rId26"/>
    <p:sldId id="43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66"/>
    <a:srgbClr val="FF6600"/>
    <a:srgbClr val="66CCFF"/>
    <a:srgbClr val="FF3300"/>
    <a:srgbClr val="E05630"/>
    <a:srgbClr val="FF6D6D"/>
    <a:srgbClr val="336699"/>
    <a:srgbClr val="CCFF33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5517" autoAdjust="0"/>
  </p:normalViewPr>
  <p:slideViewPr>
    <p:cSldViewPr>
      <p:cViewPr>
        <p:scale>
          <a:sx n="75" d="100"/>
          <a:sy n="75" d="100"/>
        </p:scale>
        <p:origin x="-186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CEDB952-0068-4896-832F-197EEB8D7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80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BEBF8EB-71B7-4106-8020-DF029ECBD56D}" type="datetimeFigureOut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39646D8-F16F-40A2-8801-26B9860F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81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F60F7-2CA8-49A6-929A-EE7E3EBC3273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130E-412F-4FB9-88CC-7E21C0155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BED08-E75D-4B9D-835D-66CC9B935C67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29A9D-92C8-47D8-A111-4C5EF1E59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B467-574E-4D2A-9228-13B18E6FAF47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6C28-FAEB-4839-947B-E65D00161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ABEB-BAA4-4B52-8DC5-32CBF6C63F48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A58F-1024-41A1-A149-8D075EE91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F95E-04A4-4288-91DC-C4942A3A9ED6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F9D4-E270-4669-A0A9-D09CDB99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6A6B-6B73-49D9-ADA8-797A8E5FA994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60C7-9824-454F-83D1-BE77CF98F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7093-4365-4636-8F31-F1B3065372D9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18AD-C784-497C-91CC-A09E7BB0C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B27D0-4F35-456B-ABD6-BAB8D97F6FD3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69803-C2EE-4736-A6DC-597B269DA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7930-1B23-496B-A647-D59A1348477F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DA5AD-690E-4864-A6C5-81CF2387E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D43F-4066-41A0-A11B-B98987187904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BA477-06E9-4AF0-82B8-4B291D4DE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3CA6-4D84-43D2-B3E4-67B194AE86FE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95DA-2B7F-4421-AB76-1E80428F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fld id="{83F15F70-57A6-4B64-BB43-AFFA63EC6DDF}" type="datetime1">
              <a:rPr lang="ru-RU"/>
              <a:pPr>
                <a:defRPr/>
              </a:pPr>
              <a:t>20.05.2017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11DFA34-2A39-4083-B1A4-8D705341C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1" descr="333.jpg"/>
          <p:cNvPicPr>
            <a:picLocks noChangeAspect="1"/>
          </p:cNvPicPr>
          <p:nvPr/>
        </p:nvPicPr>
        <p:blipFill>
          <a:blip r:embed="rId3" cstate="print">
            <a:lum bright="2000" contrast="2000"/>
          </a:blip>
          <a:srcRect/>
          <a:stretch>
            <a:fillRect/>
          </a:stretch>
        </p:blipFill>
        <p:spPr bwMode="auto">
          <a:xfrm>
            <a:off x="468313" y="692696"/>
            <a:ext cx="8207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714375" y="2825193"/>
            <a:ext cx="778668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</a:rPr>
              <a:t>Activitatea </a:t>
            </a:r>
            <a:r>
              <a:rPr lang="ro-RO" sz="2400" b="1" dirty="0" smtClean="0">
                <a:solidFill>
                  <a:srgbClr val="C00000"/>
                </a:solidFill>
                <a:latin typeface="Times New Roman" pitchFamily="18" charset="0"/>
              </a:rPr>
              <a:t>ştiinţifică, managerială </a:t>
            </a: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</a:rPr>
              <a:t>şi inovaţională</a:t>
            </a:r>
          </a:p>
          <a:p>
            <a:pPr algn="ctr">
              <a:lnSpc>
                <a:spcPct val="120000"/>
              </a:lnSpc>
            </a:pP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</a:rPr>
              <a:t>a </a:t>
            </a:r>
            <a:r>
              <a:rPr lang="ro-RO" sz="2400" b="1" dirty="0" smtClean="0">
                <a:solidFill>
                  <a:srgbClr val="C00000"/>
                </a:solidFill>
                <a:latin typeface="Times New Roman" pitchFamily="18" charset="0"/>
              </a:rPr>
              <a:t>Bibliotecii Științifice </a:t>
            </a: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</a:rPr>
              <a:t>Centrale „Andrei Lupan”</a:t>
            </a:r>
          </a:p>
          <a:p>
            <a:pPr algn="ctr">
              <a:lnSpc>
                <a:spcPct val="120000"/>
              </a:lnSpc>
            </a:pP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</a:rPr>
              <a:t>(Institut) în anul </a:t>
            </a:r>
            <a:r>
              <a:rPr lang="ro-RO" sz="2400" b="1" dirty="0" smtClean="0">
                <a:solidFill>
                  <a:srgbClr val="C00000"/>
                </a:solidFill>
                <a:latin typeface="Times New Roman" pitchFamily="18" charset="0"/>
              </a:rPr>
              <a:t>201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6</a:t>
            </a:r>
            <a:r>
              <a:rPr lang="ro-RO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o-RO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571500" y="1500188"/>
            <a:ext cx="157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1000" b="1" smtClean="0">
                <a:solidFill>
                  <a:srgbClr val="003366"/>
                </a:solidFill>
                <a:latin typeface="Times New Roman" pitchFamily="18" charset="0"/>
              </a:rPr>
              <a:t>Academia de Ştiinţe </a:t>
            </a:r>
            <a:endParaRPr lang="ro-RO" sz="1000" b="1">
              <a:solidFill>
                <a:srgbClr val="003366"/>
              </a:solidFill>
              <a:latin typeface="Times New Roman" pitchFamily="18" charset="0"/>
            </a:endParaRPr>
          </a:p>
          <a:p>
            <a:pPr algn="ctr"/>
            <a:r>
              <a:rPr lang="ro-RO" sz="1000" b="1">
                <a:solidFill>
                  <a:srgbClr val="003366"/>
                </a:solidFill>
                <a:latin typeface="Times New Roman" pitchFamily="18" charset="0"/>
              </a:rPr>
              <a:t>a </a:t>
            </a:r>
            <a:r>
              <a:rPr lang="ro-RO" sz="1000" b="1" smtClean="0">
                <a:solidFill>
                  <a:srgbClr val="003366"/>
                </a:solidFill>
                <a:latin typeface="Times New Roman" pitchFamily="18" charset="0"/>
              </a:rPr>
              <a:t>Moldovei</a:t>
            </a:r>
            <a:endParaRPr lang="ro-RO" sz="1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500063"/>
            <a:ext cx="719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20"/>
          <p:cNvSpPr>
            <a:spLocks noChangeArrowheads="1"/>
          </p:cNvSpPr>
          <p:nvPr/>
        </p:nvSpPr>
        <p:spPr bwMode="auto">
          <a:xfrm>
            <a:off x="1908175" y="5013325"/>
            <a:ext cx="5403850" cy="7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o-RO" sz="1600" b="1" dirty="0" smtClean="0">
                <a:solidFill>
                  <a:srgbClr val="003366"/>
                </a:solidFill>
                <a:latin typeface="Times New Roman" pitchFamily="18" charset="0"/>
              </a:rPr>
              <a:t>Raportor</a:t>
            </a:r>
          </a:p>
          <a:p>
            <a:pPr algn="ctr">
              <a:lnSpc>
                <a:spcPct val="130000"/>
              </a:lnSpc>
            </a:pPr>
            <a:r>
              <a:rPr lang="ro-RO" sz="1600" b="1" dirty="0" smtClean="0">
                <a:solidFill>
                  <a:srgbClr val="003366"/>
                </a:solidFill>
                <a:latin typeface="Times New Roman" pitchFamily="18" charset="0"/>
              </a:rPr>
              <a:t>Dr. hab. Constantin MANOLACHE</a:t>
            </a:r>
            <a:endParaRPr lang="ro-RO" sz="16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056" name="Прямоугольник 8"/>
          <p:cNvSpPr>
            <a:spLocks noChangeArrowheads="1"/>
          </p:cNvSpPr>
          <p:nvPr/>
        </p:nvSpPr>
        <p:spPr bwMode="auto">
          <a:xfrm>
            <a:off x="6000750" y="1500188"/>
            <a:ext cx="3429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1000" b="1">
                <a:solidFill>
                  <a:srgbClr val="003366"/>
                </a:solidFill>
                <a:latin typeface="Times New Roman" pitchFamily="18" charset="0"/>
              </a:rPr>
              <a:t>Biblioteca (Institut</a:t>
            </a:r>
            <a:r>
              <a:rPr lang="ro-RO" sz="1000" b="1" smtClean="0">
                <a:solidFill>
                  <a:srgbClr val="003366"/>
                </a:solidFill>
                <a:latin typeface="Times New Roman" pitchFamily="18" charset="0"/>
              </a:rPr>
              <a:t>)</a:t>
            </a:r>
            <a:endParaRPr lang="ro-RO" sz="1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2057" name="Picture 2" descr="http://enciclopedia.asm.md/wp-content/uploads/Logo1-e13620652406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513" y="517525"/>
            <a:ext cx="12096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9B44D-365C-4A59-8D56-4F9631E9200A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pic>
        <p:nvPicPr>
          <p:cNvPr id="184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7"/>
          <p:cNvSpPr>
            <a:spLocks noChangeArrowheads="1"/>
          </p:cNvSpPr>
          <p:nvPr/>
        </p:nvSpPr>
        <p:spPr bwMode="auto">
          <a:xfrm>
            <a:off x="2195513" y="500063"/>
            <a:ext cx="64087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en-US" sz="14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 sz="140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12"/>
          <p:cNvSpPr>
            <a:spLocks noChangeArrowheads="1"/>
          </p:cNvSpPr>
          <p:nvPr/>
        </p:nvSpPr>
        <p:spPr bwMode="auto">
          <a:xfrm>
            <a:off x="539750" y="404813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</a:rPr>
              <a:t>Realizări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1.5.)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</a:rPr>
              <a:t>Colecția „Legendele sportului moldovenesc”</a:t>
            </a: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755576" y="1628800"/>
            <a:ext cx="34563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Elaborată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și pregătită pentru tipar lucrarea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o-RO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Nicolae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Juravschi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dublu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campion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olimpic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campionul</a:t>
            </a: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invincibil</a:t>
            </a:r>
            <a:r>
              <a:rPr lang="ro-RO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b="1" dirty="0"/>
          </a:p>
        </p:txBody>
      </p:sp>
      <p:pic>
        <p:nvPicPr>
          <p:cNvPr id="10" name="Рисунок 9" descr="N ic_2017_J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628800"/>
            <a:ext cx="3248411" cy="4680520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2051050" y="404813"/>
            <a:ext cx="4716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</a:rPr>
              <a:t>Realizări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1.6.)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</a:rPr>
              <a:t>Colecția „Biobibliografie” 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(17 lucrări)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Коллажи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51231"/>
            <a:ext cx="5040560" cy="2814073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Коллажи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821196"/>
            <a:ext cx="2880320" cy="4344108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62" name="Пятно 1 12"/>
          <p:cNvSpPr>
            <a:spLocks noChangeArrowheads="1"/>
          </p:cNvSpPr>
          <p:nvPr/>
        </p:nvSpPr>
        <p:spPr bwMode="auto">
          <a:xfrm>
            <a:off x="7740352" y="1556792"/>
            <a:ext cx="792163" cy="503237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o-RO" sz="800" dirty="0" smtClean="0"/>
              <a:t>2016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7281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Membru de onoare Ion Petrescu : Biobibliografie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38" y="1966913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857250" y="2376488"/>
            <a:ext cx="74263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o-RO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Identificarea celor mai importante surse mass-media </a:t>
            </a:r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basarabene din perioada anti  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și interbelică  </a:t>
            </a:r>
          </a:p>
          <a:p>
            <a:pPr indent="450850" algn="just" eaLnBrk="0" hangingPunct="0"/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Sistematizarea  informațiilor despre publicațiile  selectate</a:t>
            </a:r>
            <a:endParaRPr lang="ro-RO" dirty="0">
              <a:solidFill>
                <a:srgbClr val="003366"/>
              </a:solidFill>
              <a:latin typeface="Times New Roman" pitchFamily="18" charset="0"/>
            </a:endParaRPr>
          </a:p>
          <a:p>
            <a:pPr indent="450850" algn="just" eaLnBrk="0" hangingPunct="0"/>
            <a:endParaRPr lang="ro-RO" b="1" dirty="0">
              <a:solidFill>
                <a:srgbClr val="003366"/>
              </a:solidFill>
              <a:latin typeface="Times New Roman" pitchFamily="18" charset="0"/>
            </a:endParaRP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Analizarea contextului general al apariției publicațiilor </a:t>
            </a: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din mass-media basarabeană</a:t>
            </a: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o-RO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900113" y="404813"/>
            <a:ext cx="7326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Proiectul fundamental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ro-RO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ro-RO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„Presa </a:t>
            </a:r>
            <a:r>
              <a:rPr lang="ro-RO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basar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beană</a:t>
            </a:r>
            <a:r>
              <a:rPr lang="ro-RO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scrisă în perioada antebelică și interbelică”</a:t>
            </a:r>
          </a:p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143000" y="2538413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1785938" y="19669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Obiective:</a:t>
            </a:r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1116013" y="3284984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1116013" y="3861172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42938" y="2067545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857250" y="2477120"/>
            <a:ext cx="74263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o-RO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>
              <a:solidFill>
                <a:srgbClr val="003366"/>
              </a:solidFill>
              <a:latin typeface="Times New Roman" pitchFamily="18" charset="0"/>
            </a:endParaRPr>
          </a:p>
          <a:p>
            <a:pPr indent="450850" algn="just" eaLnBrk="0" hangingPunct="0"/>
            <a:endParaRPr lang="ro-RO" b="1">
              <a:solidFill>
                <a:srgbClr val="003366"/>
              </a:solidFill>
              <a:latin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r>
              <a:rPr lang="ro-RO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o-RO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928688" y="549275"/>
            <a:ext cx="7326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Realizări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2.1.)</a:t>
            </a:r>
            <a:endParaRPr lang="ro-RO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Прямоугольник 13"/>
          <p:cNvSpPr>
            <a:spLocks noChangeArrowheads="1"/>
          </p:cNvSpPr>
          <p:nvPr/>
        </p:nvSpPr>
        <p:spPr bwMode="auto">
          <a:xfrm>
            <a:off x="1331640" y="1988840"/>
            <a:ext cx="7272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S-a elaborat lista bibliografică pentru întocmirea unui repertoriu tematic la capitolul ,,Istoria științei reflectată în presa postbelică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(1945-1961)”</a:t>
            </a:r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Cercetate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colec</a:t>
            </a:r>
            <a:r>
              <a:rPr lang="ro-RO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țiile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ziare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Glasul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Basarabiei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”, ,,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Dreptatea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”, ,,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Bugul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”, ,,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Basarabia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 , ,,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Pagini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Basarabene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”, ,,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Țăranul Sovietic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”, ,,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Moldovei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o-RO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ș.a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Elaborate și  plasate pe pagina-web a Bibliotecii (Institut) 2 buletine bibliografice tematice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 ,,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Știința în Moldova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”, ,,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Ecologia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stresul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și adaptarea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en-US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Redactarea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științifică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,,Lista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ărilor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publicate și a titlurilor de protecție obținute de comunitatea științifică din Republica Moldova în anul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2015”</a:t>
            </a:r>
            <a:endParaRPr lang="ro-RO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27584" y="2132856"/>
            <a:ext cx="214312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27584" y="2996952"/>
            <a:ext cx="214312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27584" y="4005064"/>
            <a:ext cx="214312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27584" y="5085184"/>
            <a:ext cx="214312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714375" y="1643063"/>
            <a:ext cx="7286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143250" y="500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o-RO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6389" name="Прямоугольник 12"/>
          <p:cNvSpPr>
            <a:spLocks noChangeArrowheads="1"/>
          </p:cNvSpPr>
          <p:nvPr/>
        </p:nvSpPr>
        <p:spPr bwMode="auto">
          <a:xfrm>
            <a:off x="4643438" y="50006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>
                <a:latin typeface="Times New Roman" pitchFamily="18" charset="0"/>
              </a:rPr>
              <a:t> </a:t>
            </a:r>
            <a:endParaRPr lang="ro-RO"/>
          </a:p>
        </p:txBody>
      </p:sp>
      <p:sp>
        <p:nvSpPr>
          <p:cNvPr id="16390" name="Прямоугольник 14"/>
          <p:cNvSpPr>
            <a:spLocks noChangeArrowheads="1"/>
          </p:cNvSpPr>
          <p:nvPr/>
        </p:nvSpPr>
        <p:spPr bwMode="auto">
          <a:xfrm>
            <a:off x="539552" y="476672"/>
            <a:ext cx="8104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Realizări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(2.2.) </a:t>
            </a:r>
            <a:endParaRPr lang="ro-RO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1857375" y="5000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o-RO"/>
          </a:p>
          <a:p>
            <a:pPr algn="ctr"/>
            <a:endParaRPr lang="ro-RO"/>
          </a:p>
        </p:txBody>
      </p:sp>
      <p:pic>
        <p:nvPicPr>
          <p:cNvPr id="45062" name="Picture 6" descr="C:\Users\IonX\Desktop\Raport 2014\raport 2014\Batir Copert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2988" y="1556792"/>
            <a:ext cx="3168972" cy="4608512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3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IM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47649" y="1557338"/>
            <a:ext cx="3169827" cy="4608512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Ecology_20 (1) - копия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2818" y="1600200"/>
            <a:ext cx="3198364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BA58F-1024-41A1-A149-8D075EE91A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5486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Realizări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(2.3.) </a:t>
            </a:r>
            <a:endParaRPr lang="ru-RU" dirty="0"/>
          </a:p>
        </p:txBody>
      </p:sp>
      <p:pic>
        <p:nvPicPr>
          <p:cNvPr id="12" name="Рисунок 11" descr="Ecology_20 (1) - копия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772816"/>
            <a:ext cx="3215261" cy="4549873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Science_2015_WEB_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772816"/>
            <a:ext cx="3186461" cy="4509120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942AC-F931-4DA1-9988-236FE3881715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27651" name="Rectangle 14"/>
          <p:cNvSpPr>
            <a:spLocks noChangeArrowheads="1"/>
          </p:cNvSpPr>
          <p:nvPr/>
        </p:nvSpPr>
        <p:spPr bwMode="auto">
          <a:xfrm>
            <a:off x="1601788" y="1673225"/>
            <a:ext cx="6858000" cy="1285875"/>
          </a:xfrm>
          <a:prstGeom prst="rect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27652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642938" y="1785938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857250" y="2195513"/>
            <a:ext cx="7426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o-RO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indent="450850" algn="just" eaLnBrk="0" hangingPunct="0"/>
            <a:endParaRPr lang="ro-RO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395536" y="404664"/>
            <a:ext cx="8286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Proiectul aplicativ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indent="450850" algn="ctr" eaLnBrk="0" hangingPunct="0"/>
            <a:r>
              <a:rPr lang="ro-M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„Istoria științei academice din Republica Moldova: studii, documente </a:t>
            </a:r>
            <a:br>
              <a:rPr lang="ro-M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M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și materiale (1946–2016)”</a:t>
            </a:r>
            <a:endParaRPr lang="ro-RO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1214438" y="2571750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1785938" y="1785938"/>
            <a:ext cx="130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Obiective:</a:t>
            </a:r>
            <a:endParaRPr lang="en-US" sz="2000"/>
          </a:p>
        </p:txBody>
      </p:sp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1763713" y="2420938"/>
            <a:ext cx="7000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Studierea surselor arhivistice </a:t>
            </a:r>
          </a:p>
          <a:p>
            <a:pPr eaLnBrk="0" hangingPunct="0"/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Studierea materialelor documentare publicate </a:t>
            </a:r>
          </a:p>
          <a:p>
            <a:pPr eaLnBrk="0" hangingPunct="0"/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și a literaturii științifice  de specialitate</a:t>
            </a:r>
          </a:p>
          <a:p>
            <a:pPr eaLnBrk="0" hangingPunct="0"/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Editarea materialelor științifice în domeniul istoriei științei </a:t>
            </a:r>
          </a:p>
          <a:p>
            <a:pPr eaLnBrk="0" hangingPunct="0"/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ro-RO" sz="20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scientometriei</a:t>
            </a:r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9" name="Rectangle 6"/>
          <p:cNvSpPr>
            <a:spLocks noChangeArrowheads="1"/>
          </p:cNvSpPr>
          <p:nvPr/>
        </p:nvSpPr>
        <p:spPr bwMode="auto">
          <a:xfrm>
            <a:off x="1214438" y="3143250"/>
            <a:ext cx="214312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766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1187450" y="4076700"/>
            <a:ext cx="214313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BCFD7-755A-43FA-87CD-DFCFE1C4D8EF}" type="slidenum">
              <a:rPr lang="ro-RO" smtClean="0"/>
              <a:pPr>
                <a:defRPr/>
              </a:pPr>
              <a:t>17</a:t>
            </a:fld>
            <a:endParaRPr lang="ro-RO" smtClean="0"/>
          </a:p>
        </p:txBody>
      </p:sp>
      <p:pic>
        <p:nvPicPr>
          <p:cNvPr id="28675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6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1331913" y="1249235"/>
            <a:ext cx="73437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Au fost:</a:t>
            </a:r>
          </a:p>
          <a:p>
            <a:pPr algn="just" eaLnBrk="0" hangingPunct="0">
              <a:spcBef>
                <a:spcPts val="600"/>
              </a:spcBef>
            </a:pPr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Cercetate circa 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 dosare la subiect 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în: </a:t>
            </a:r>
            <a:r>
              <a:rPr 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rhiv</a:t>
            </a:r>
            <a:r>
              <a:rPr 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Organizațiilor </a:t>
            </a:r>
            <a:r>
              <a:rPr lang="ro-RO" sz="2000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Social-Politice</a:t>
            </a: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din Republica 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Moldova, </a:t>
            </a: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Arhiva Națională a Republicii 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Moldova, </a:t>
            </a: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Arhiva Științifică Centrală a 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AȘM și arhive private</a:t>
            </a:r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Selectate </a:t>
            </a: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și analizate 1300 de documente și elaborat un </a:t>
            </a:r>
            <a:r>
              <a:rPr 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0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egistru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 documente </a:t>
            </a:r>
            <a:r>
              <a:rPr lang="en-US" sz="20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rus-român</a:t>
            </a:r>
            <a:r>
              <a:rPr lang="en-US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Selectate peste 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o-RO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 unităţi ilustrative din arhive instituționale și 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</a:p>
          <a:p>
            <a:pPr algn="just" eaLnBrk="0" hangingPunct="0">
              <a:spcBef>
                <a:spcPts val="600"/>
              </a:spcBef>
            </a:pPr>
            <a:endParaRPr lang="ro-RO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Editate 1 lucrare științifico-didactică, 2 culegeri tematice și 26 </a:t>
            </a:r>
            <a:r>
              <a:rPr lang="ro-RO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articole științifice</a:t>
            </a: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3429000" y="5715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Realizări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3.1.) </a:t>
            </a:r>
            <a:endParaRPr lang="ro-RO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899592" y="2276872"/>
            <a:ext cx="214312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899592" y="4653136"/>
            <a:ext cx="214313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899592" y="3573016"/>
            <a:ext cx="214313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28682" name="Rectangle 6"/>
          <p:cNvSpPr>
            <a:spLocks noChangeArrowheads="1"/>
          </p:cNvSpPr>
          <p:nvPr/>
        </p:nvSpPr>
        <p:spPr bwMode="auto">
          <a:xfrm>
            <a:off x="899592" y="5661248"/>
            <a:ext cx="214313" cy="2143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9D079-6658-4018-AEBF-6D6114188CBF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pic>
        <p:nvPicPr>
          <p:cNvPr id="2048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12"/>
          <p:cNvSpPr>
            <a:spLocks noChangeArrowheads="1"/>
          </p:cNvSpPr>
          <p:nvPr/>
        </p:nvSpPr>
        <p:spPr bwMode="auto">
          <a:xfrm>
            <a:off x="468313" y="404813"/>
            <a:ext cx="8207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Realizări (3.2.)</a:t>
            </a:r>
            <a:r>
              <a:rPr lang="en-US" b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      </a:t>
            </a:r>
            <a:r>
              <a:rPr lang="en-US" b="1" dirty="0" err="1" smtClean="0">
                <a:solidFill>
                  <a:srgbClr val="A50021"/>
                </a:solidFill>
                <a:latin typeface="Times New Roman" pitchFamily="18" charset="0"/>
              </a:rPr>
              <a:t>Publica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ții științifice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  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0487" name="Picture 5" descr="C:\Users\IonX\Desktop\Raport 2015\file-page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15616" y="1628800"/>
            <a:ext cx="3024336" cy="4074371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Coperta_multipage-724x1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628800"/>
            <a:ext cx="3240360" cy="4104456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EA51B-1991-4D44-A67E-73D3206EB360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pic>
        <p:nvPicPr>
          <p:cNvPr id="29699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539552" y="404664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Realizări (3.3.)</a:t>
            </a:r>
          </a:p>
          <a:p>
            <a:pPr indent="450850" algn="ctr" eaLnBrk="0" hangingPunct="0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Coperta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59632" y="1628800"/>
            <a:ext cx="3312368" cy="4516180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177281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Elaborat</a:t>
            </a:r>
            <a:r>
              <a:rPr lang="ro-RO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ă și pregătită pentru tipar în colaborare cu Institutul de Istorie</a:t>
            </a:r>
            <a:endParaRPr lang="ru-RU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65219" y="571470"/>
            <a:ext cx="42739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o-RO" sz="2000" b="1" dirty="0">
                <a:solidFill>
                  <a:srgbClr val="A50021"/>
                </a:solidFill>
                <a:latin typeface="Times New Roman" pitchFamily="18" charset="0"/>
              </a:rPr>
              <a:t>Resurse </a:t>
            </a:r>
            <a:r>
              <a:rPr lang="ro-RO" sz="2000" b="1" dirty="0" smtClean="0">
                <a:solidFill>
                  <a:srgbClr val="A50021"/>
                </a:solidFill>
                <a:latin typeface="Times New Roman" pitchFamily="18" charset="0"/>
              </a:rPr>
              <a:t>umane (colaboratori titulari)</a:t>
            </a:r>
            <a:endParaRPr lang="ro-RO" sz="2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84213" y="1541463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graphicFrame>
        <p:nvGraphicFramePr>
          <p:cNvPr id="12" name="Group 204"/>
          <p:cNvGraphicFramePr>
            <a:graphicFrameLocks noGrp="1"/>
          </p:cNvGraphicFramePr>
          <p:nvPr/>
        </p:nvGraphicFramePr>
        <p:xfrm>
          <a:off x="755650" y="1571625"/>
          <a:ext cx="7704138" cy="3607754"/>
        </p:xfrm>
        <a:graphic>
          <a:graphicData uri="http://schemas.openxmlformats.org/drawingml/2006/table">
            <a:tbl>
              <a:tblPr/>
              <a:tblGrid>
                <a:gridCol w="5904582"/>
                <a:gridCol w="1799556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  </a:t>
                      </a:r>
                      <a:endParaRPr kumimoji="0" 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inclusiv: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Cercetători ştiinţifici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Doctori în ştiinţe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Doctori habilitați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Academicieni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Cercetători ştiinţifici până la 35 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Doctoranzi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Teze de doctor </a:t>
                      </a:r>
                      <a:r>
                        <a:rPr kumimoji="0" lang="ro-RO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habilitat</a:t>
                      </a: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9" descr="j04393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3" y="5300663"/>
            <a:ext cx="720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BA58F-1024-41A1-A149-8D075EE91A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15816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Realizări (3.4.)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77281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Elaborată lucrarea </a:t>
            </a:r>
          </a:p>
          <a:p>
            <a:pPr algn="ctr"/>
            <a:endParaRPr lang="ro-RO" sz="24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,,Istoria Bazei AȘ URSS în anii 1946-1949. Studii, documente, materiale” </a:t>
            </a:r>
          </a:p>
          <a:p>
            <a:pPr algn="ctr"/>
            <a:endParaRPr lang="ro-RO" sz="24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(cca. </a:t>
            </a:r>
            <a:r>
              <a:rPr lang="ro-RO" sz="24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o-RO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coli de autor)</a:t>
            </a:r>
            <a:endParaRPr lang="ru-RU" sz="2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11560" y="1412776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33799" name="Rectangle 1"/>
          <p:cNvSpPr>
            <a:spLocks noChangeArrowheads="1"/>
          </p:cNvSpPr>
          <p:nvPr/>
        </p:nvSpPr>
        <p:spPr bwMode="auto">
          <a:xfrm>
            <a:off x="1732335" y="2047776"/>
            <a:ext cx="66246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Elaborarea unui registru de terminologie politico-militară românească din perspectiva cercetărilor enciclopedice</a:t>
            </a:r>
          </a:p>
          <a:p>
            <a:pPr algn="just" eaLnBrk="0" hangingPunct="0"/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Sistematizarea materialului științific din aria lexico-semantică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 terminologiei 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politico-militare românești</a:t>
            </a:r>
            <a:endParaRPr lang="ro-RO" dirty="0">
              <a:solidFill>
                <a:srgbClr val="003366"/>
              </a:solidFill>
              <a:latin typeface="Times New Roman" pitchFamily="18" charset="0"/>
            </a:endParaRPr>
          </a:p>
          <a:p>
            <a:pPr algn="just" eaLnBrk="0" hangingPunct="0"/>
            <a:endParaRPr lang="ro-RO" b="1" dirty="0">
              <a:solidFill>
                <a:srgbClr val="003366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o-RO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0" hangingPunct="0"/>
            <a:endParaRPr lang="ro-RO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900113" y="404813"/>
            <a:ext cx="7326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Proiectul pentru tineri cercetători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endParaRPr lang="ro-RO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084635" y="2192238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Rectangle 15"/>
          <p:cNvSpPr>
            <a:spLocks noChangeArrowheads="1"/>
          </p:cNvSpPr>
          <p:nvPr/>
        </p:nvSpPr>
        <p:spPr bwMode="auto">
          <a:xfrm>
            <a:off x="1754560" y="1412776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Obiective:</a:t>
            </a:r>
            <a:endParaRPr lang="en-US"/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1084635" y="2984401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4" name="Прямоугольник 13"/>
          <p:cNvSpPr>
            <a:spLocks noChangeArrowheads="1"/>
          </p:cNvSpPr>
          <p:nvPr/>
        </p:nvSpPr>
        <p:spPr bwMode="auto">
          <a:xfrm>
            <a:off x="395288" y="765175"/>
            <a:ext cx="8072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„Terminologia politico-militară românească. Cercetări enciclopedice”</a:t>
            </a:r>
          </a:p>
        </p:txBody>
      </p:sp>
      <p:pic>
        <p:nvPicPr>
          <p:cNvPr id="31755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835696" y="3789040"/>
            <a:ext cx="64807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Realizări:</a:t>
            </a:r>
          </a:p>
          <a:p>
            <a:pPr algn="just" eaLnBrk="0" hangingPunct="0"/>
            <a:endParaRPr lang="ro-RO" dirty="0" smtClean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Elaborat 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registru de terminologie politico-militară românească din perspectiva cercetărilor enciclopedice (circa 1000 de </a:t>
            </a:r>
            <a:r>
              <a:rPr lang="ro-RO" dirty="0" err="1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eaLnBrk="0" hangingPunct="0"/>
            <a:endParaRPr lang="ro-RO" dirty="0" smtClean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Sistematizat materialul științific din aria lexico-semantică a terminologiei politico-militare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românești</a:t>
            </a:r>
            <a:endParaRPr lang="ro-RO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15616" y="4437037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15616" y="5517232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DBE5E-3A5E-4DC8-82D5-105F385D4E02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  <p:pic>
        <p:nvPicPr>
          <p:cNvPr id="2150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2195513" y="500063"/>
            <a:ext cx="64087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en-US" sz="14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 sz="140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Прямоугольник 12"/>
          <p:cNvSpPr>
            <a:spLocks noChangeArrowheads="1"/>
          </p:cNvSpPr>
          <p:nvPr/>
        </p:nvSpPr>
        <p:spPr bwMode="auto">
          <a:xfrm>
            <a:off x="468313" y="404813"/>
            <a:ext cx="8207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Conferințe</a:t>
            </a:r>
            <a:r>
              <a:rPr lang="en-US" b="1" dirty="0" smtClean="0">
                <a:solidFill>
                  <a:srgbClr val="A50021"/>
                </a:solidFill>
                <a:latin typeface="Times New Roman" pitchFamily="18" charset="0"/>
              </a:rPr>
              <a:t>.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 Evenimente.</a:t>
            </a:r>
            <a:r>
              <a:rPr lang="en-US" b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en-US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         </a:t>
            </a:r>
            <a:r>
              <a:rPr lang="en-US" b="1" dirty="0" err="1" smtClean="0">
                <a:solidFill>
                  <a:srgbClr val="A50021"/>
                </a:solidFill>
                <a:latin typeface="Times New Roman" pitchFamily="18" charset="0"/>
              </a:rPr>
              <a:t>Organizare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 și</a:t>
            </a:r>
            <a:r>
              <a:rPr lang="en-US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participare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584" y="1772816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27584" y="2348880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27584" y="2924944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27584" y="3573016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9632" y="177281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Ziua Academiei de Științe a Moldovei, 12 iunie 2016, Complexul Etno-cultural Vatra</a:t>
            </a:r>
            <a:endParaRPr lang="ru-RU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522920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Conferinţa Ştiinţifică Naţională „BISERICA ORTODOXĂ DIN MOLDOVA ŞI STATUL. CREDINŢĂ ŞI CUNOAŞTE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1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octombrie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  <a:endParaRPr lang="ru-RU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4725144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Noaptea Cercetătorilor Europeni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23 </a:t>
            </a:r>
            <a:r>
              <a:rPr lang="en-US" sz="1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septembrie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  <a:endParaRPr lang="vi-VN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3501008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Conferin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BE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 international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BE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fr-BE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tiin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BE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ific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fr-BE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„REPUBLICA MOLDOVA: 25 ANI DE INDEPENDEN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fr-BE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8 septembrie 2016</a:t>
            </a:r>
            <a:endParaRPr lang="fr-BE" sz="1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27584" y="4293096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59632" y="4221088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Lansarea cărții Omar Khayyam, CATRENE (Rubayyat)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13 septembrie 2016</a:t>
            </a:r>
            <a:endParaRPr lang="vi-VN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827584" y="4797152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9632" y="220486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Conferința științifică 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vi-VN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ACADEMIA DE ȘTIINȚE A MOLDOVEI: EVOLUȚIE, INSTITUȚIONALIZARE, PERSONALITĂȚI (1946–2016)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”, 16 iunie 2016</a:t>
            </a:r>
            <a:endParaRPr lang="vi-VN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27584" y="5301208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59632" y="285293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Şedinţa festivă a Academiei de Ştiinţe a Moldovei, consacrată Sărbătorii Naţionale Limba Noastră cea Română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31 august 2016</a:t>
            </a:r>
            <a:endParaRPr lang="vi-VN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69" name="Group 41"/>
          <p:cNvGraphicFramePr>
            <a:graphicFrameLocks noGrp="1"/>
          </p:cNvGraphicFramePr>
          <p:nvPr/>
        </p:nvGraphicFramePr>
        <p:xfrm>
          <a:off x="2286000" y="428625"/>
          <a:ext cx="4500563" cy="1000132"/>
        </p:xfrm>
        <a:graphic>
          <a:graphicData uri="http://schemas.openxmlformats.org/drawingml/2006/table">
            <a:tbl>
              <a:tblPr/>
              <a:tblGrid>
                <a:gridCol w="4500563"/>
              </a:tblGrid>
              <a:tr h="1000132">
                <a:tc>
                  <a:txBody>
                    <a:bodyPr/>
                    <a:lstStyle/>
                    <a:p>
                      <a:pPr marL="0" marR="0" lvl="0" indent="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Publicaţii științifice </a:t>
                      </a:r>
                    </a:p>
                    <a:p>
                      <a:pPr marL="0" marR="0" lvl="0" indent="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Sumar statistic </a:t>
                      </a:r>
                    </a:p>
                    <a:p>
                      <a:pPr marL="0" marR="0" lvl="0" indent="4508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042988" y="2276475"/>
          <a:ext cx="7200800" cy="3044938"/>
        </p:xfrm>
        <a:graphic>
          <a:graphicData uri="http://schemas.openxmlformats.org/drawingml/2006/table">
            <a:tbl>
              <a:tblPr/>
              <a:tblGrid>
                <a:gridCol w="5086904"/>
                <a:gridCol w="2113896"/>
              </a:tblGrid>
              <a:tr h="273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rgbClr val="1F497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Publicații științifice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solidFill>
                            <a:srgbClr val="1F497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1800" b="1" dirty="0" smtClean="0">
                          <a:solidFill>
                            <a:srgbClr val="1F497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Ediții</a:t>
                      </a:r>
                      <a:r>
                        <a:rPr lang="en-US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enciclopedice</a:t>
                      </a:r>
                      <a:endParaRPr lang="ru-RU" sz="18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Monografii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naționale</a:t>
                      </a:r>
                      <a:endParaRPr lang="ru-RU" sz="18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Culegeri tematice</a:t>
                      </a:r>
                      <a:endParaRPr lang="ru-RU" sz="18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Material</a:t>
                      </a:r>
                      <a:r>
                        <a:rPr lang="ro-RO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publicate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conferințe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științifice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internaționale</a:t>
                      </a:r>
                      <a:endParaRPr lang="ru-RU" sz="18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Articole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publicații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ș</a:t>
                      </a:r>
                      <a:r>
                        <a:rPr lang="en-US" sz="1800" dirty="0" err="1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seriale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internaţionale</a:t>
                      </a:r>
                      <a:endParaRPr lang="ru-RU" sz="18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Articole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reviste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naţionale</a:t>
                      </a:r>
                      <a:r>
                        <a:rPr lang="en-US" sz="1800" dirty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o-RO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800" dirty="0" err="1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ategori</a:t>
                      </a:r>
                      <a:r>
                        <a:rPr lang="ro-RO" sz="1800" dirty="0" err="1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ile</a:t>
                      </a:r>
                      <a:r>
                        <a:rPr lang="ro-RO" sz="1800" baseline="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C,</a:t>
                      </a:r>
                      <a:r>
                        <a:rPr lang="en-US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  <a:r>
                        <a:rPr lang="ro-RO" sz="1800" dirty="0" smtClean="0">
                          <a:solidFill>
                            <a:srgbClr val="0033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BE82-25E6-43B4-B9EE-996FE1321CEB}" type="slidenum">
              <a:rPr lang="ro-RO" smtClean="0"/>
              <a:pPr>
                <a:defRPr/>
              </a:pPr>
              <a:t>24</a:t>
            </a:fld>
            <a:endParaRPr lang="ro-RO" smtClean="0"/>
          </a:p>
        </p:txBody>
      </p:sp>
      <p:pic>
        <p:nvPicPr>
          <p:cNvPr id="307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714375" y="1379538"/>
            <a:ext cx="7789863" cy="112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</a:pPr>
            <a:endParaRPr lang="ro-RO" sz="1900">
              <a:solidFill>
                <a:srgbClr val="003366"/>
              </a:solidFill>
              <a:latin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o-RO" sz="1900">
              <a:solidFill>
                <a:srgbClr val="003366"/>
              </a:solidFill>
              <a:latin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o-RO" sz="1900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307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35"/>
          <p:cNvSpPr>
            <a:spLocks noChangeArrowheads="1"/>
          </p:cNvSpPr>
          <p:nvPr/>
        </p:nvSpPr>
        <p:spPr bwMode="auto">
          <a:xfrm>
            <a:off x="611560" y="404664"/>
            <a:ext cx="792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 dirty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Alte realizări (1). </a:t>
            </a:r>
          </a:p>
          <a:p>
            <a:pPr algn="ctr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Program de doctorat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899592" y="1556792"/>
            <a:ext cx="741682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Acordarea autorizării de funcționare a programului de doctorat la specialitatea științifică 611.07 </a:t>
            </a:r>
            <a:r>
              <a:rPr lang="ro-RO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„Istoria științei și tehnicii”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(pe domenii) în cadrul Școlii doctorale Științe Umaniste a Consorțiului academic universitar.</a:t>
            </a:r>
          </a:p>
          <a:p>
            <a:pPr algn="just"/>
            <a:endParaRPr lang="ro-RO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Abilitați cu </a:t>
            </a:r>
            <a:r>
              <a:rPr lang="vi-VN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dreptul de conducător (consultant) de doctorat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la</a:t>
            </a:r>
            <a:r>
              <a:rPr lang="vi-VN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profilul </a:t>
            </a:r>
            <a:r>
              <a:rPr lang="vi-VN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Istorie</a:t>
            </a:r>
            <a:r>
              <a:rPr lang="vi-VN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specialitatea 611.07 – Istoria ştiinţei şi tehnicii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(pe domenii)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M.c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Demir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DRAGNEV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Dr. hab. </a:t>
            </a: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Constantin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MANOLACHE</a:t>
            </a:r>
            <a:endParaRPr lang="ro-RO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1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B5BA5-892D-4189-9DB3-9239FAB5AE2A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7"/>
          <p:cNvSpPr>
            <a:spLocks noChangeArrowheads="1"/>
          </p:cNvSpPr>
          <p:nvPr/>
        </p:nvSpPr>
        <p:spPr bwMode="auto">
          <a:xfrm>
            <a:off x="2195513" y="500063"/>
            <a:ext cx="64087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en-US" sz="140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 sz="140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Прямоугольник 12"/>
          <p:cNvSpPr>
            <a:spLocks noChangeArrowheads="1"/>
          </p:cNvSpPr>
          <p:nvPr/>
        </p:nvSpPr>
        <p:spPr bwMode="auto">
          <a:xfrm>
            <a:off x="468313" y="404813"/>
            <a:ext cx="8207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Alte realizări (2). 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Premiul </a:t>
            </a:r>
            <a:r>
              <a:rPr lang="en-US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Statului</a:t>
            </a:r>
            <a:r>
              <a:rPr lang="en-US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Major General al </a:t>
            </a:r>
            <a:r>
              <a:rPr lang="en-US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Armatei</a:t>
            </a:r>
            <a:r>
              <a:rPr lang="en-US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Rom</a:t>
            </a:r>
            <a:r>
              <a:rPr lang="ro-RO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âne</a:t>
            </a:r>
            <a:endParaRPr lang="ro-RO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o-RO" b="1" dirty="0">
              <a:solidFill>
                <a:srgbClr val="A50021"/>
              </a:solidFill>
              <a:latin typeface="Times New Roman" pitchFamily="18" charset="0"/>
            </a:endParaRPr>
          </a:p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22535" name="Picture 2" descr="C:\Users\IonX\Desktop\Institutul militar 16.082013\Revista Militara nr. 1, 2015\RM nr. 1, 2015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628800"/>
            <a:ext cx="3312368" cy="4608512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23452342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484784"/>
            <a:ext cx="3618402" cy="4824536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DA5AD-690E-4864-A6C5-81CF2387EF5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Alte r</a:t>
            </a:r>
            <a:r>
              <a:rPr lang="en-US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ealiz</a:t>
            </a:r>
            <a:r>
              <a:rPr lang="ro-RO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ări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(3)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medalia_70_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12776"/>
            <a:ext cx="3391956" cy="2088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4048" y="3789040"/>
            <a:ext cx="33123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Medalia comemorativă ,,70 de ani ai Academiei de Științe a Moldovei</a:t>
            </a:r>
            <a:r>
              <a:rPr lang="en-US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15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sz="15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Medalia ,,Meritul Științific</a:t>
            </a:r>
            <a:r>
              <a:rPr lang="en-US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”, gr. I </a:t>
            </a:r>
            <a:r>
              <a:rPr lang="ro-RO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gr.</a:t>
            </a:r>
            <a:r>
              <a:rPr lang="ro-RO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II.</a:t>
            </a:r>
            <a:r>
              <a:rPr lang="en-US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27_08_2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17032"/>
            <a:ext cx="1944216" cy="2232248"/>
          </a:xfrm>
          <a:prstGeom prst="rect">
            <a:avLst/>
          </a:prstGeom>
        </p:spPr>
      </p:pic>
      <p:pic>
        <p:nvPicPr>
          <p:cNvPr id="18" name="Рисунок 17" descr="Ast_70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484784"/>
            <a:ext cx="2880320" cy="15121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3568" y="3140968"/>
            <a:ext cx="28803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o-RO" sz="15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ro-RO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poștală ,,70 de ani de la fondarea primelor instituții academice de cercetare</a:t>
            </a:r>
            <a:r>
              <a:rPr lang="en-US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5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877272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5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Cadou jubiliar</a:t>
            </a:r>
            <a:endParaRPr lang="ru-RU" sz="15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68313" y="571500"/>
            <a:ext cx="80645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A50021"/>
                </a:solidFill>
                <a:latin typeface="Times New Roman" pitchFamily="18" charset="0"/>
              </a:rPr>
              <a:t>Resurse umane (colaboratori netitulari)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84213" y="1541463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7173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99" descr="j04393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963" y="5300663"/>
            <a:ext cx="720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4213" y="1844675"/>
          <a:ext cx="7704137" cy="3346133"/>
        </p:xfrm>
        <a:graphic>
          <a:graphicData uri="http://schemas.openxmlformats.org/drawingml/2006/table">
            <a:tbl>
              <a:tblPr/>
              <a:tblGrid>
                <a:gridCol w="1058862"/>
                <a:gridCol w="4140200"/>
                <a:gridCol w="2505075"/>
              </a:tblGrid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Nr. d/o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Specificare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Număr de persoane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Academicieni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Membri corespondenți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Doctori habilitați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Doctori în științe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Alte categorii (redactori, stilizatori, fotografi, designeri, bibliografi, oameni de artă, specialiști ș.a.)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43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786188" y="571500"/>
            <a:ext cx="10763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o-RO" sz="2000" b="1" dirty="0">
                <a:solidFill>
                  <a:srgbClr val="C00000"/>
                </a:solidFill>
                <a:latin typeface="Times New Roman" pitchFamily="18" charset="0"/>
              </a:rPr>
              <a:t>Proiecte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4213" y="1541463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10246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1844824"/>
          <a:ext cx="7920880" cy="3916840"/>
        </p:xfrm>
        <a:graphic>
          <a:graphicData uri="http://schemas.openxmlformats.org/drawingml/2006/table">
            <a:tbl>
              <a:tblPr/>
              <a:tblGrid>
                <a:gridCol w="560151"/>
                <a:gridCol w="5418502"/>
                <a:gridCol w="1942227"/>
              </a:tblGrid>
              <a:tr h="589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Nr. d/o</a:t>
                      </a:r>
                      <a:r>
                        <a:rPr lang="ro-MO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b="1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Denumirea proiectului </a:t>
                      </a:r>
                      <a:endParaRPr lang="ru-RU" sz="140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b="1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Specificare </a:t>
                      </a:r>
                      <a:endParaRPr lang="ru-RU" sz="140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6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Cercetări enciclopedice în contextul edificării societății bazate pe </a:t>
                      </a:r>
                      <a:r>
                        <a:rPr lang="ro-MO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cunoaștere</a:t>
                      </a:r>
                      <a:endParaRPr lang="ru-RU" sz="1400" b="1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Fundamental </a:t>
                      </a:r>
                      <a:endParaRPr lang="ru-RU" sz="140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BF"/>
                    </a:solidFill>
                  </a:tcPr>
                </a:tc>
              </a:tr>
              <a:tr h="778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endParaRPr lang="ru-RU" sz="140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Presa basarabeană </a:t>
                      </a:r>
                      <a:r>
                        <a:rPr lang="ro-MO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scrisă în </a:t>
                      </a:r>
                      <a:r>
                        <a:rPr lang="ro-MO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perioada antebelică și interbelică 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Fundamental </a:t>
                      </a:r>
                      <a:endParaRPr lang="ru-RU" sz="140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7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endParaRPr lang="ru-RU" sz="140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Istoria științei academice din Republica </a:t>
                      </a:r>
                      <a:r>
                        <a:rPr lang="ro-MO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Moldova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cu </a:t>
                      </a:r>
                      <a:r>
                        <a:rPr lang="en-US" sz="1400" b="1" dirty="0" err="1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elemente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 </a:t>
                      </a:r>
                      <a:r>
                        <a:rPr lang="en-US" sz="1400" b="1" dirty="0" err="1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scientometrie</a:t>
                      </a:r>
                      <a:r>
                        <a:rPr lang="ro-MO" sz="14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o-MO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studii, documente și materiale (1946–2016)</a:t>
                      </a:r>
                      <a:r>
                        <a:rPr lang="ro-MO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Aplicativ </a:t>
                      </a:r>
                      <a:endParaRPr lang="ru-RU" sz="140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EFF"/>
                    </a:solidFill>
                  </a:tcPr>
                </a:tc>
              </a:tr>
              <a:tr h="1093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Terminologia politico-militară românească. Cercetări enciclopedice</a:t>
                      </a:r>
                      <a:r>
                        <a:rPr lang="ro-MO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140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Proiect pentru tinerii cercetători </a:t>
                      </a:r>
                      <a:endParaRPr lang="ru-RU" sz="1400" dirty="0">
                        <a:solidFill>
                          <a:srgbClr val="0033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5499" marR="85499" marT="43061" marB="430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</p:pic>
      <p:pic>
        <p:nvPicPr>
          <p:cNvPr id="11267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84213" y="1541463"/>
            <a:ext cx="7848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o-RO" sz="1700" b="1">
              <a:solidFill>
                <a:srgbClr val="003366"/>
              </a:solidFill>
              <a:latin typeface="Times New Roman" pitchFamily="18" charset="0"/>
            </a:endParaRPr>
          </a:p>
        </p:txBody>
      </p:sp>
      <p:pic>
        <p:nvPicPr>
          <p:cNvPr id="11269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179513" y="404813"/>
            <a:ext cx="8496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Proiectul fundamental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ro-RO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ro-RO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„Cercetări enciclopedice în contextul edificării societății bazate pe </a:t>
            </a:r>
            <a:r>
              <a:rPr lang="ro-RO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cunoaștere”</a:t>
            </a:r>
            <a:endParaRPr lang="ro-RO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857250" y="2472521"/>
            <a:ext cx="74263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o-RO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Efectuarea cercetărilor ştiinţifice enciclopedice în vederea 	elaborării 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</a:rPr>
              <a:t>„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Enciclopediei Moldovei”</a:t>
            </a:r>
          </a:p>
          <a:p>
            <a:pPr indent="450850" algn="just" eaLnBrk="0" hangingPunct="0"/>
            <a:endParaRPr lang="ro-RO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Elaborarea și editarea volumelor enciclopedice</a:t>
            </a:r>
            <a:endParaRPr lang="ro-RO" dirty="0">
              <a:solidFill>
                <a:srgbClr val="003366"/>
              </a:solidFill>
              <a:latin typeface="Times New Roman" pitchFamily="18" charset="0"/>
            </a:endParaRPr>
          </a:p>
          <a:p>
            <a:pPr indent="450850" algn="just" eaLnBrk="0" hangingPunct="0"/>
            <a:endParaRPr lang="ro-RO" b="1" dirty="0">
              <a:solidFill>
                <a:srgbClr val="003366"/>
              </a:solidFill>
              <a:latin typeface="Times New Roman" pitchFamily="18" charset="0"/>
            </a:endParaRP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Elaborarea și editarea lucrărilor din colecțiile ,,Biobibliografie”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„Enciclopedica” și „Mica enciclopedie”</a:t>
            </a: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r>
              <a:rPr lang="ro-RO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Studierea și analiza elementelor teoretice și metodologice </a:t>
            </a:r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noi în 	sfera cercetărilor de profil</a:t>
            </a:r>
            <a:endParaRPr lang="ro-RO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o-RO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1143000" y="2646214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1116013" y="4797276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1785938" y="1785938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o-RO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Obiective:</a:t>
            </a:r>
            <a:endParaRPr lang="en-US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1116013" y="3430439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6" name="Rectangle 6"/>
          <p:cNvSpPr>
            <a:spLocks noChangeArrowheads="1"/>
          </p:cNvSpPr>
          <p:nvPr/>
        </p:nvSpPr>
        <p:spPr bwMode="auto">
          <a:xfrm>
            <a:off x="1116013" y="4005114"/>
            <a:ext cx="215900" cy="215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27ED8-49D5-446B-9B54-8E6E7ED74DC9}" type="slidenum">
              <a:rPr lang="ro-RO" smtClean="0"/>
              <a:pPr>
                <a:defRPr/>
              </a:pPr>
              <a:t>6</a:t>
            </a:fld>
            <a:endParaRPr lang="ro-RO" smtClean="0"/>
          </a:p>
        </p:txBody>
      </p:sp>
      <p:pic>
        <p:nvPicPr>
          <p:cNvPr id="12291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2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1076325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331913" y="1507104"/>
            <a:ext cx="73437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Au fost:</a:t>
            </a:r>
          </a:p>
          <a:p>
            <a:pPr algn="just" eaLnBrk="0" hangingPunct="0">
              <a:spcBef>
                <a:spcPts val="600"/>
              </a:spcBef>
            </a:pPr>
            <a:endParaRPr lang="ro-RO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Actualizate registrele de termeni ale ,,Enciclopediei Moldovei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endParaRPr lang="en-US" sz="1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en-US" sz="1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Definitivate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și machetate articolele din volumul I 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al ,,Enciclopediei Moldovei”</a:t>
            </a:r>
            <a:endParaRPr lang="ro-RO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endParaRPr lang="ro-RO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Elaborate și redactate articole enciclopedice (cca 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) pentru </a:t>
            </a:r>
            <a:b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vol. II-III ale „Enciclopediei Moldovei”</a:t>
            </a:r>
          </a:p>
          <a:p>
            <a:pPr algn="just" eaLnBrk="0" hangingPunct="0">
              <a:spcBef>
                <a:spcPts val="600"/>
              </a:spcBef>
            </a:pPr>
            <a:endParaRPr lang="ro-RO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Elaborate articole enciclopedice (cca 5000) pentru vol. IV-V ale „Enciclopediei Moldovei”</a:t>
            </a:r>
          </a:p>
          <a:p>
            <a:pPr algn="just" eaLnBrk="0" hangingPunct="0">
              <a:spcBef>
                <a:spcPts val="600"/>
              </a:spcBef>
            </a:pPr>
            <a:endParaRPr lang="ro-RO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Selectate </a:t>
            </a:r>
            <a:r>
              <a:rPr lang="ro-RO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circa 3000 </a:t>
            </a:r>
            <a:r>
              <a:rPr lang="ro-RO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de unităţi ilustrative  </a:t>
            </a:r>
          </a:p>
          <a:p>
            <a:pPr algn="just" eaLnBrk="0" hangingPunct="0">
              <a:spcBef>
                <a:spcPts val="600"/>
              </a:spcBef>
            </a:pPr>
            <a:endParaRPr lang="ro-RO" sz="1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ro-RO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Elaborate 2 enciclopedii, 2 monografii,1 culegere tematică, 7 </a:t>
            </a:r>
            <a:r>
              <a:rPr lang="ro-RO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articole științifice 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429000" y="5715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o-RO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Realizări (</a:t>
            </a:r>
            <a:r>
              <a:rPr lang="ro-RO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1.1.) </a:t>
            </a:r>
            <a:endParaRPr lang="ro-RO" dirty="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899592" y="2276872"/>
            <a:ext cx="214313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899592" y="2852936"/>
            <a:ext cx="214312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900113" y="5229225"/>
            <a:ext cx="214312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899592" y="4365104"/>
            <a:ext cx="214312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900113" y="5949950"/>
            <a:ext cx="214312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9592" y="3573016"/>
            <a:ext cx="214312" cy="21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14375" y="1729581"/>
            <a:ext cx="7286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3143250" y="500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o-RO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4341" name="Прямоугольник 12"/>
          <p:cNvSpPr>
            <a:spLocks noChangeArrowheads="1"/>
          </p:cNvSpPr>
          <p:nvPr/>
        </p:nvSpPr>
        <p:spPr bwMode="auto">
          <a:xfrm>
            <a:off x="3419872" y="476672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>
                <a:latin typeface="Times New Roman" pitchFamily="18" charset="0"/>
              </a:rPr>
              <a:t> </a:t>
            </a:r>
            <a:endParaRPr lang="ro-RO"/>
          </a:p>
        </p:txBody>
      </p:sp>
      <p:sp>
        <p:nvSpPr>
          <p:cNvPr id="14342" name="Прямоугольник 14"/>
          <p:cNvSpPr>
            <a:spLocks noChangeArrowheads="1"/>
          </p:cNvSpPr>
          <p:nvPr/>
        </p:nvSpPr>
        <p:spPr bwMode="auto">
          <a:xfrm>
            <a:off x="539750" y="404813"/>
            <a:ext cx="81041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Realizări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1.2.)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,,Republica Moldova. Enciclopedie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Ediție specială consacrată aniversării a 25-a de la proclamarea independenței Republicii Moldova</a:t>
            </a:r>
            <a:endParaRPr lang="ro-RO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Прямоугольник 15"/>
          <p:cNvSpPr>
            <a:spLocks noChangeArrowheads="1"/>
          </p:cNvSpPr>
          <p:nvPr/>
        </p:nvSpPr>
        <p:spPr bwMode="auto">
          <a:xfrm>
            <a:off x="1857375" y="5087143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o-RO"/>
          </a:p>
          <a:p>
            <a:pPr algn="ctr"/>
            <a:endParaRPr lang="ro-RO"/>
          </a:p>
        </p:txBody>
      </p:sp>
      <p:pic>
        <p:nvPicPr>
          <p:cNvPr id="16393" name="Picture 4" descr="Moneda in Republica Moldova_sit_00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1700808"/>
            <a:ext cx="3686809" cy="4608512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46" name="AutoShape 11" descr="Pr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4347" name="AutoShape 13" descr="Pr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14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14375" y="1916113"/>
            <a:ext cx="7286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3143250" y="500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o-RO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5365" name="Прямоугольник 12"/>
          <p:cNvSpPr>
            <a:spLocks noChangeArrowheads="1"/>
          </p:cNvSpPr>
          <p:nvPr/>
        </p:nvSpPr>
        <p:spPr bwMode="auto">
          <a:xfrm>
            <a:off x="4000500" y="50006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>
                <a:latin typeface="Times New Roman" pitchFamily="18" charset="0"/>
              </a:rPr>
              <a:t> </a:t>
            </a:r>
            <a:endParaRPr lang="ro-RO"/>
          </a:p>
        </p:txBody>
      </p:sp>
      <p:sp>
        <p:nvSpPr>
          <p:cNvPr id="15366" name="Прямоугольник 14"/>
          <p:cNvSpPr>
            <a:spLocks noChangeArrowheads="1"/>
          </p:cNvSpPr>
          <p:nvPr/>
        </p:nvSpPr>
        <p:spPr bwMode="auto">
          <a:xfrm>
            <a:off x="539750" y="406405"/>
            <a:ext cx="8104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Realizări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1.3.)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Cercet</a:t>
            </a:r>
            <a:r>
              <a:rPr lang="ro-RO" sz="1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ări</a:t>
            </a:r>
            <a:r>
              <a:rPr lang="ro-RO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enciclopedice</a:t>
            </a:r>
            <a:endParaRPr lang="ro-RO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Прямоугольник 15"/>
          <p:cNvSpPr>
            <a:spLocks noChangeArrowheads="1"/>
          </p:cNvSpPr>
          <p:nvPr/>
        </p:nvSpPr>
        <p:spPr bwMode="auto">
          <a:xfrm>
            <a:off x="2123728" y="5373216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o-RO"/>
          </a:p>
          <a:p>
            <a:pPr algn="ctr"/>
            <a:endParaRPr lang="ro-RO"/>
          </a:p>
        </p:txBody>
      </p:sp>
      <p:sp>
        <p:nvSpPr>
          <p:cNvPr id="15369" name="AutoShape 11" descr="Pr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12" name="Рисунок 11" descr="Print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1700808"/>
            <a:ext cx="3240360" cy="4536504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44008" y="1700808"/>
            <a:ext cx="381642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n-US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 dr. Igor CERETEU</a:t>
            </a:r>
            <a:endParaRPr lang="ro-RO" sz="16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,,Cartea bisericească în mănăstirile din Republica Moldova”, red. științific acad. Andrei EȘANU</a:t>
            </a:r>
            <a:endParaRPr lang="en-US" sz="16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În colaborare cu Institutul de Istorie</a:t>
            </a:r>
            <a:endParaRPr lang="ro-RO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000125" y="1357313"/>
            <a:ext cx="7286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450850" algn="just" eaLnBrk="0" hangingPunct="0"/>
            <a:endParaRPr lang="ro-RO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o-RO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3143250" y="5000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o-RO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7413" name="Прямоугольник 12"/>
          <p:cNvSpPr>
            <a:spLocks noChangeArrowheads="1"/>
          </p:cNvSpPr>
          <p:nvPr/>
        </p:nvSpPr>
        <p:spPr bwMode="auto">
          <a:xfrm>
            <a:off x="4643438" y="50006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>
                <a:latin typeface="Times New Roman" pitchFamily="18" charset="0"/>
              </a:rPr>
              <a:t> </a:t>
            </a:r>
            <a:endParaRPr lang="ro-RO"/>
          </a:p>
        </p:txBody>
      </p:sp>
      <p:sp>
        <p:nvSpPr>
          <p:cNvPr id="17414" name="Прямоугольник 14"/>
          <p:cNvSpPr>
            <a:spLocks noChangeArrowheads="1"/>
          </p:cNvSpPr>
          <p:nvPr/>
        </p:nvSpPr>
        <p:spPr bwMode="auto">
          <a:xfrm>
            <a:off x="539552" y="404664"/>
            <a:ext cx="8104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Realizări (</a:t>
            </a:r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1.4.)</a:t>
            </a:r>
            <a:endParaRPr lang="ro-RO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Pagina web aniversară ,,Moldova-25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Прямоугольник 18"/>
          <p:cNvSpPr>
            <a:spLocks noChangeArrowheads="1"/>
          </p:cNvSpPr>
          <p:nvPr/>
        </p:nvSpPr>
        <p:spPr bwMode="auto">
          <a:xfrm>
            <a:off x="6300788" y="3573463"/>
            <a:ext cx="2232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o-RO" sz="16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19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Untitled8_00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76256" y="5877272"/>
            <a:ext cx="1368152" cy="483113"/>
          </a:xfrm>
          <a:prstGeom prst="rect">
            <a:avLst/>
          </a:prstGeom>
          <a:noFill/>
          <a:effectLst>
            <a:outerShdw blurRad="558800" dir="552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8" name="Прямоугольник 11"/>
          <p:cNvSpPr>
            <a:spLocks noChangeArrowheads="1"/>
          </p:cNvSpPr>
          <p:nvPr/>
        </p:nvSpPr>
        <p:spPr bwMode="auto">
          <a:xfrm>
            <a:off x="611560" y="522920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o-RO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Conceptul și conținutul textual</a:t>
            </a:r>
          </a:p>
          <a:p>
            <a:pPr algn="just" eaLnBrk="0" hangingPunct="0"/>
            <a:endParaRPr lang="ro-RO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94928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o-RO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BE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moldova25.md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Безымян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268760"/>
            <a:ext cx="796371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29173</TotalTime>
  <Words>1052</Words>
  <Application>Microsoft Office PowerPoint</Application>
  <PresentationFormat>Экран (4:3)</PresentationFormat>
  <Paragraphs>302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IPEM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 B</dc:creator>
  <cp:lastModifiedBy>oleg_bujor</cp:lastModifiedBy>
  <cp:revision>1339</cp:revision>
  <dcterms:created xsi:type="dcterms:W3CDTF">2008-12-26T07:14:27Z</dcterms:created>
  <dcterms:modified xsi:type="dcterms:W3CDTF">2017-05-20T08:59:43Z</dcterms:modified>
</cp:coreProperties>
</file>